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  <p:embeddedFont>
      <p:font typeface="Source Sans Pr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4958BD6-FA26-4E26-AEA6-C4A3C0559A73}">
  <a:tblStyle styleId="{44958BD6-FA26-4E26-AEA6-C4A3C0559A7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SourceSansPro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SourceSansPro-italic.fntdata"/><Relationship Id="rId23" Type="http://schemas.openxmlformats.org/officeDocument/2006/relationships/font" Target="fonts/SourceSansPr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5" Type="http://schemas.openxmlformats.org/officeDocument/2006/relationships/font" Target="fonts/SourceSansPr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e2a5c5331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e2a5c5331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933c8c4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d933c8c4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29c11fefc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e29c11fefc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29c11fefc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e29c11fef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e496f1dd18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e496f1dd1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e9090756a_1_2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e9090756a_1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" name="Google Shape;25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" y="4573841"/>
            <a:ext cx="834872" cy="62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" name="Google Shape;3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" y="4573841"/>
            <a:ext cx="834872" cy="62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" name="Google Shape;39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" y="4573841"/>
            <a:ext cx="834872" cy="62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" name="Google Shape;44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4" name="Google Shape;5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" name="Google Shape;5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" y="4573841"/>
            <a:ext cx="834872" cy="62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61" name="Google Shape;61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-9" y="4573841"/>
            <a:ext cx="834872" cy="6234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3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3"/>
          <p:cNvSpPr txBox="1"/>
          <p:nvPr>
            <p:ph type="title"/>
          </p:nvPr>
        </p:nvSpPr>
        <p:spPr>
          <a:xfrm>
            <a:off x="480150" y="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TECHNOLOGY RECOMMENDATION</a:t>
            </a:r>
            <a:endParaRPr b="1"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(</a:t>
            </a:r>
            <a:r>
              <a:rPr lang="en" sz="1700"/>
              <a:t>Akaike Tech</a:t>
            </a:r>
            <a:r>
              <a:rPr b="1" lang="en" sz="1700"/>
              <a:t>)</a:t>
            </a:r>
            <a:endParaRPr b="1" sz="1700"/>
          </a:p>
        </p:txBody>
      </p:sp>
      <p:sp>
        <p:nvSpPr>
          <p:cNvPr id="74" name="Google Shape;74;p13"/>
          <p:cNvSpPr txBox="1"/>
          <p:nvPr/>
        </p:nvSpPr>
        <p:spPr>
          <a:xfrm>
            <a:off x="480150" y="3655675"/>
            <a:ext cx="8183700" cy="8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-By Mohit Bagaria</a:t>
            </a:r>
            <a:endParaRPr sz="24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61" name="Google Shape;161;p22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2"/>
          <p:cNvSpPr txBox="1"/>
          <p:nvPr>
            <p:ph type="title"/>
          </p:nvPr>
        </p:nvSpPr>
        <p:spPr>
          <a:xfrm>
            <a:off x="539000" y="927050"/>
            <a:ext cx="8029500" cy="69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Accuracy</a:t>
            </a:r>
            <a:endParaRPr b="1" sz="30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163" name="Google Shape;163;p22"/>
          <p:cNvPicPr preferRelativeResize="0"/>
          <p:nvPr/>
        </p:nvPicPr>
        <p:blipFill rotWithShape="1">
          <a:blip r:embed="rId4">
            <a:alphaModFix/>
          </a:blip>
          <a:srcRect b="0" l="-1347" r="0" t="0"/>
          <a:stretch/>
        </p:blipFill>
        <p:spPr>
          <a:xfrm>
            <a:off x="1026525" y="1383237"/>
            <a:ext cx="7090926" cy="305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3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/>
              <a:t>Any Questions?</a:t>
            </a:r>
            <a:endParaRPr sz="55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Which technology, a company might adopt or require soon? 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000"/>
              <a:t>Based on the past usage of Technologies they have used in the past.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/>
          </a:p>
        </p:txBody>
      </p:sp>
      <p:pic>
        <p:nvPicPr>
          <p:cNvPr id="81" name="Google Shape;81;p14"/>
          <p:cNvPicPr preferRelativeResize="0"/>
          <p:nvPr/>
        </p:nvPicPr>
        <p:blipFill rotWithShape="1">
          <a:blip r:embed="rId3">
            <a:alphaModFix/>
          </a:blip>
          <a:srcRect b="0" l="11332" r="11839" t="0"/>
          <a:stretch/>
        </p:blipFill>
        <p:spPr>
          <a:xfrm>
            <a:off x="4572000" y="2039825"/>
            <a:ext cx="4252399" cy="274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86" name="Google Shape;86;p15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>
            <p:ph type="title"/>
          </p:nvPr>
        </p:nvSpPr>
        <p:spPr>
          <a:xfrm>
            <a:off x="265500" y="157445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solution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8" name="Google Shape;88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-Data Collection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-Data Pre-processing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-Model Training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-Recommendation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226078" y="207675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Data </a:t>
            </a:r>
            <a:endParaRPr sz="2800"/>
          </a:p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0" y="1161075"/>
            <a:ext cx="3360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Company, Technology, Sub-category, Last-Used On</a:t>
            </a:r>
            <a:endParaRPr b="1" sz="16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Total Companies: 12410952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Total Technologies:  28375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Date - 08-06-20 -10-02-21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Connection Density - b/w Company &amp; Subcategory - 0.015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Separate data for mapping of technology to its category and subcategory.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95" name="Google Shape;95;p16"/>
          <p:cNvSpPr txBox="1"/>
          <p:nvPr>
            <p:ph type="title"/>
          </p:nvPr>
        </p:nvSpPr>
        <p:spPr>
          <a:xfrm>
            <a:off x="5068825" y="1465800"/>
            <a:ext cx="3134100" cy="8001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Filtering data</a:t>
            </a:r>
            <a:endParaRPr/>
          </a:p>
        </p:txBody>
      </p:sp>
      <p:cxnSp>
        <p:nvCxnSpPr>
          <p:cNvPr id="96" name="Google Shape;96;p16"/>
          <p:cNvCxnSpPr>
            <a:stCxn id="95" idx="2"/>
            <a:endCxn id="97" idx="0"/>
          </p:cNvCxnSpPr>
          <p:nvPr/>
        </p:nvCxnSpPr>
        <p:spPr>
          <a:xfrm>
            <a:off x="6635875" y="2265900"/>
            <a:ext cx="0" cy="51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16"/>
          <p:cNvSpPr txBox="1"/>
          <p:nvPr>
            <p:ph type="title"/>
          </p:nvPr>
        </p:nvSpPr>
        <p:spPr>
          <a:xfrm>
            <a:off x="5068825" y="2777060"/>
            <a:ext cx="3134100" cy="8001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Bloom Filter</a:t>
            </a:r>
            <a:endParaRPr/>
          </a:p>
        </p:txBody>
      </p:sp>
      <p:cxnSp>
        <p:nvCxnSpPr>
          <p:cNvPr id="98" name="Google Shape;98;p16"/>
          <p:cNvCxnSpPr>
            <a:stCxn id="97" idx="2"/>
            <a:endCxn id="99" idx="0"/>
          </p:cNvCxnSpPr>
          <p:nvPr/>
        </p:nvCxnSpPr>
        <p:spPr>
          <a:xfrm>
            <a:off x="6635875" y="3577160"/>
            <a:ext cx="0" cy="51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" name="Google Shape;99;p16"/>
          <p:cNvSpPr txBox="1"/>
          <p:nvPr>
            <p:ph type="title"/>
          </p:nvPr>
        </p:nvSpPr>
        <p:spPr>
          <a:xfrm>
            <a:off x="5068826" y="4088283"/>
            <a:ext cx="3134100" cy="8001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Splitting Data</a:t>
            </a:r>
            <a:endParaRPr/>
          </a:p>
        </p:txBody>
      </p:sp>
      <p:sp>
        <p:nvSpPr>
          <p:cNvPr id="100" name="Google Shape;100;p16"/>
          <p:cNvSpPr txBox="1"/>
          <p:nvPr>
            <p:ph type="title"/>
          </p:nvPr>
        </p:nvSpPr>
        <p:spPr>
          <a:xfrm>
            <a:off x="5231878" y="120175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Pre-processing</a:t>
            </a: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350" y="580275"/>
            <a:ext cx="3838575" cy="153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4950" y="599325"/>
            <a:ext cx="3000375" cy="1495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 txBox="1"/>
          <p:nvPr/>
        </p:nvSpPr>
        <p:spPr>
          <a:xfrm>
            <a:off x="574200" y="2272313"/>
            <a:ext cx="7995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By joining the above 2 tables we create a new table that maps a company to a subcategory.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And the min of run-date of the company-subcategory pair gives us the first date on which the company-subcategory pair was detected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8" name="Google Shape;10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0350" y="3103625"/>
            <a:ext cx="4219575" cy="150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7"/>
          <p:cNvSpPr txBox="1"/>
          <p:nvPr/>
        </p:nvSpPr>
        <p:spPr>
          <a:xfrm>
            <a:off x="5423825" y="3168975"/>
            <a:ext cx="2876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 table beside gives us the training data that we can use to start training the model.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Filtering Data</a:t>
            </a:r>
            <a:endParaRPr/>
          </a:p>
        </p:txBody>
      </p:sp>
      <p:sp>
        <p:nvSpPr>
          <p:cNvPr id="115" name="Google Shape;115;p18"/>
          <p:cNvSpPr txBox="1"/>
          <p:nvPr>
            <p:ph idx="1" type="body"/>
          </p:nvPr>
        </p:nvSpPr>
        <p:spPr>
          <a:xfrm>
            <a:off x="460950" y="177282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Same subcategories have spelling mistakes or differ in space or punctuations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Clubbed the similar categories using Fuzzywuzzy library </a:t>
            </a:r>
            <a:endParaRPr/>
          </a:p>
        </p:txBody>
      </p:sp>
      <p:pic>
        <p:nvPicPr>
          <p:cNvPr id="116" name="Google Shape;11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50" y="3000779"/>
            <a:ext cx="9143998" cy="15675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594350" y="1087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Removed </a:t>
            </a:r>
            <a:r>
              <a:rPr lang="en" sz="3500"/>
              <a:t>common</a:t>
            </a:r>
            <a:r>
              <a:rPr lang="en" sz="3500"/>
              <a:t> Subcategories</a:t>
            </a:r>
            <a:endParaRPr sz="3500"/>
          </a:p>
        </p:txBody>
      </p:sp>
      <p:pic>
        <p:nvPicPr>
          <p:cNvPr id="122" name="Google Shape;12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7225" y="973325"/>
            <a:ext cx="3844250" cy="3954226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9"/>
          <p:cNvSpPr txBox="1"/>
          <p:nvPr/>
        </p:nvSpPr>
        <p:spPr>
          <a:xfrm>
            <a:off x="5158325" y="1037600"/>
            <a:ext cx="3658200" cy="26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Removed subcategories like Programming Language, Programming framework &amp; web and application servers which are common to most companies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"/>
              <a:buChar char="●"/>
            </a:pPr>
            <a:r>
              <a:rPr lang="en" sz="18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On an avg, a company is using 10 subcategories</a:t>
            </a:r>
            <a:endParaRPr sz="1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Preprocessing steps</a:t>
            </a:r>
            <a:endParaRPr i="1" sz="1600"/>
          </a:p>
        </p:txBody>
      </p:sp>
      <p:cxnSp>
        <p:nvCxnSpPr>
          <p:cNvPr id="129" name="Google Shape;129;p20"/>
          <p:cNvCxnSpPr/>
          <p:nvPr/>
        </p:nvCxnSpPr>
        <p:spPr>
          <a:xfrm rot="10800000">
            <a:off x="680050" y="21524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739312" y="1955500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Removed companies with few subcategories (&lt;3 for now)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31" name="Google Shape;131;p20"/>
          <p:cNvCxnSpPr/>
          <p:nvPr/>
        </p:nvCxnSpPr>
        <p:spPr>
          <a:xfrm>
            <a:off x="2114150" y="337500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32" name="Google Shape;132;p20"/>
          <p:cNvSpPr txBox="1"/>
          <p:nvPr>
            <p:ph idx="1" type="body"/>
          </p:nvPr>
        </p:nvSpPr>
        <p:spPr>
          <a:xfrm>
            <a:off x="2230787" y="3828542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Removed subcategories used by very few companies (&lt;100)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33" name="Google Shape;133;p20"/>
          <p:cNvCxnSpPr/>
          <p:nvPr/>
        </p:nvCxnSpPr>
        <p:spPr>
          <a:xfrm rot="10800000">
            <a:off x="4232825" y="21453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4232837" y="1809312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Vocab with all imp features (company id, subcategory,city, state, size, sector)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35" name="Google Shape;135;p20"/>
          <p:cNvCxnSpPr/>
          <p:nvPr/>
        </p:nvCxnSpPr>
        <p:spPr>
          <a:xfrm>
            <a:off x="7080775" y="3314071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36" name="Google Shape;136;p20"/>
          <p:cNvSpPr txBox="1"/>
          <p:nvPr>
            <p:ph idx="1" type="body"/>
          </p:nvPr>
        </p:nvSpPr>
        <p:spPr>
          <a:xfrm>
            <a:off x="7180462" y="3634192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Bloom filter to check if company subcategory pair exists</a:t>
            </a:r>
            <a:endParaRPr sz="1200">
              <a:solidFill>
                <a:schemeClr val="dk2"/>
              </a:solidFill>
            </a:endParaRPr>
          </a:p>
        </p:txBody>
      </p:sp>
      <p:graphicFrame>
        <p:nvGraphicFramePr>
          <p:cNvPr id="137" name="Google Shape;137;p20"/>
          <p:cNvGraphicFramePr/>
          <p:nvPr/>
        </p:nvGraphicFramePr>
        <p:xfrm>
          <a:off x="323100" y="298326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{44958BD6-FA26-4E26-AEA6-C4A3C0559A73}</a:tableStyleId>
              </a:tblPr>
              <a:tblGrid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2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4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Building</a:t>
            </a:r>
            <a:endParaRPr/>
          </a:p>
        </p:txBody>
      </p:sp>
      <p:cxnSp>
        <p:nvCxnSpPr>
          <p:cNvPr id="143" name="Google Shape;143;p21"/>
          <p:cNvCxnSpPr/>
          <p:nvPr/>
        </p:nvCxnSpPr>
        <p:spPr>
          <a:xfrm>
            <a:off x="929038" y="25079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4" name="Google Shape;144;p21"/>
          <p:cNvSpPr txBox="1"/>
          <p:nvPr>
            <p:ph type="title"/>
          </p:nvPr>
        </p:nvSpPr>
        <p:spPr>
          <a:xfrm>
            <a:off x="976112" y="2384687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Creating Vocab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45" name="Google Shape;145;p21"/>
          <p:cNvSpPr txBox="1"/>
          <p:nvPr>
            <p:ph idx="1" type="body"/>
          </p:nvPr>
        </p:nvSpPr>
        <p:spPr>
          <a:xfrm>
            <a:off x="976112" y="2674713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A dictionary having all required entries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46" name="Google Shape;146;p21"/>
          <p:cNvCxnSpPr/>
          <p:nvPr/>
        </p:nvCxnSpPr>
        <p:spPr>
          <a:xfrm>
            <a:off x="3395738" y="23555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7" name="Google Shape;147;p21"/>
          <p:cNvSpPr txBox="1"/>
          <p:nvPr>
            <p:ph type="title"/>
          </p:nvPr>
        </p:nvSpPr>
        <p:spPr>
          <a:xfrm>
            <a:off x="3442812" y="224107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Pair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48" name="Google Shape;148;p21"/>
          <p:cNvSpPr txBox="1"/>
          <p:nvPr>
            <p:ph idx="1" type="body"/>
          </p:nvPr>
        </p:nvSpPr>
        <p:spPr>
          <a:xfrm>
            <a:off x="3442793" y="2531100"/>
            <a:ext cx="2797800" cy="6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98.5% chance that a random pair of companies and subcategories won’t be connected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49" name="Google Shape;149;p21"/>
          <p:cNvCxnSpPr/>
          <p:nvPr/>
        </p:nvCxnSpPr>
        <p:spPr>
          <a:xfrm>
            <a:off x="6457563" y="20531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0" name="Google Shape;150;p21"/>
          <p:cNvSpPr txBox="1"/>
          <p:nvPr>
            <p:ph type="title"/>
          </p:nvPr>
        </p:nvSpPr>
        <p:spPr>
          <a:xfrm>
            <a:off x="6504637" y="1929945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Model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51" name="Google Shape;151;p21"/>
          <p:cNvSpPr txBox="1"/>
          <p:nvPr>
            <p:ph idx="1" type="body"/>
          </p:nvPr>
        </p:nvSpPr>
        <p:spPr>
          <a:xfrm>
            <a:off x="6504637" y="221997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Collaborative-based deep learning model to come up with the predictions.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grpSp>
        <p:nvGrpSpPr>
          <p:cNvPr id="152" name="Google Shape;152;p21"/>
          <p:cNvGrpSpPr/>
          <p:nvPr/>
        </p:nvGrpSpPr>
        <p:grpSpPr>
          <a:xfrm>
            <a:off x="929030" y="3219673"/>
            <a:ext cx="6993309" cy="1520400"/>
            <a:chOff x="929030" y="3219673"/>
            <a:chExt cx="6993309" cy="1520400"/>
          </a:xfrm>
        </p:grpSpPr>
        <p:cxnSp>
          <p:nvCxnSpPr>
            <p:cNvPr id="153" name="Google Shape;153;p21"/>
            <p:cNvCxnSpPr>
              <a:stCxn id="154" idx="6"/>
              <a:endCxn id="155" idx="2"/>
            </p:cNvCxnSpPr>
            <p:nvPr/>
          </p:nvCxnSpPr>
          <p:spPr>
            <a:xfrm>
              <a:off x="1537730" y="3979907"/>
              <a:ext cx="4864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154" name="Google Shape;154;p21"/>
            <p:cNvSpPr/>
            <p:nvPr/>
          </p:nvSpPr>
          <p:spPr>
            <a:xfrm>
              <a:off x="929030" y="3675557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1"/>
            <p:cNvSpPr/>
            <p:nvPr/>
          </p:nvSpPr>
          <p:spPr>
            <a:xfrm>
              <a:off x="3421283" y="3431305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1"/>
            <p:cNvSpPr/>
            <p:nvPr/>
          </p:nvSpPr>
          <p:spPr>
            <a:xfrm>
              <a:off x="6401939" y="3219673"/>
              <a:ext cx="1520400" cy="1520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